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699" r:id="rId6"/>
  </p:sldMasterIdLst>
  <p:notesMasterIdLst>
    <p:notesMasterId r:id="rId23"/>
  </p:notesMasterIdLst>
  <p:sldIdLst>
    <p:sldId id="257" r:id="rId7"/>
    <p:sldId id="258" r:id="rId8"/>
    <p:sldId id="259" r:id="rId9"/>
    <p:sldId id="266" r:id="rId10"/>
    <p:sldId id="267" r:id="rId11"/>
    <p:sldId id="261" r:id="rId12"/>
    <p:sldId id="262" r:id="rId13"/>
    <p:sldId id="263" r:id="rId14"/>
    <p:sldId id="265" r:id="rId15"/>
    <p:sldId id="268" r:id="rId16"/>
    <p:sldId id="269" r:id="rId17"/>
    <p:sldId id="270" r:id="rId18"/>
    <p:sldId id="272" r:id="rId19"/>
    <p:sldId id="271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8E3"/>
    <a:srgbClr val="FCF8E9"/>
    <a:srgbClr val="E4D3E6"/>
    <a:srgbClr val="7B2478"/>
    <a:srgbClr val="FDB7A2"/>
    <a:srgbClr val="A0A662"/>
    <a:srgbClr val="75C1A5"/>
    <a:srgbClr val="C3DBAF"/>
    <a:srgbClr val="F97B60"/>
    <a:srgbClr val="D6C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89B4-DF3C-4A83-A317-1B36F56B93C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B1B7-F479-4A21-847A-90737653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8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98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16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8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87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8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7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4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7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714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0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21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7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2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8E43-045E-644F-A7C0-1593E467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CC14-35CD-C342-B9CC-4728C8BEC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AF60-4C61-7744-9F76-33102A95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0191D01-7682-DB44-80B0-7CCE880709AD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F6634-BB27-864F-8E1E-9026FCF2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78841-CEAF-5E44-B071-A724F05B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048439B-563D-4C47-A7F0-05347159605B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25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6703A-1FE9-E6FB-D54E-50ED88A50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D6D825E-1742-AC8E-1843-745FA3059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5B53A7-A185-CA82-278B-ED7D2496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33A428-ED63-D58B-0077-93894D3F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C638D0-9194-3138-FB16-54584AE0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995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507281-044C-06B4-6CC3-5A4BF51B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BE718AF-3C37-E6AB-0039-290E2DF26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909ACD-6C03-05D4-7620-6AA3B201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17DAEF-C2EE-EF31-AC8E-40D1EFDB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0E271B7-CEA8-66C8-54F7-F10398CC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21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647209-213A-4090-FDA3-E1AD2DE0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FA7A5D-619B-82F9-E7D6-08827CA7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9D5F27-18E7-97AD-694D-AA0FC52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AD6A6-EA67-71F5-41BD-0F4F562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6070CC-8D5D-FA80-4901-D32D150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42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E2AFE9-DED9-78D8-03D0-C996C803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675BB9-7346-B3A1-C234-89A1780D2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12E8FA-3FA8-77E2-7F48-B2C9D1A0E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18A037-B743-EB08-1361-48282481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001E47-0C7F-5C56-7DF6-BFB6C4F1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0F4CB9-FFD6-D49A-30BB-636C01AC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31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D48080-91ED-8199-B360-70A91415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F29774-90B7-8236-0500-1238210A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1981D17-676E-D1E4-8457-BE996FFE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3D4D008-FBDB-E8FB-49C0-A1C2E4B06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DD37117-037A-5FD7-F8F2-327B33902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4275EE8-35BE-B7FE-2EEE-9B8F4FE5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7BCF84B-7AAE-9F1C-EA82-7FF9599D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3D868CC-E897-D04A-70D4-0D1A5D67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1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E82098-1A00-3F0E-D699-6320673A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2B287CD-21BF-7195-5C2B-11C1BD1D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0B22DF1-5DA4-09AD-37C8-F2F7FA6A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DAD20AC-B45F-A590-71B2-5F24761E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42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8C41856-C880-D8CF-3662-1132FEA4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6F3E4E4-A6B3-1A26-E4E7-E2F4B659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81D690-4E8A-F3E3-2586-50DB61B1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06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C85D90-F2D9-5698-D5E8-2E5E8AE3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557442-DE6A-5F55-0C77-15233E83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2775FEF-30AA-24C0-7127-9AB517C8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51BB85-17FD-FD7D-AFF1-3F710053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89A6CD-DD49-0C17-15D0-0893173D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DE66068-3FD7-1910-50C6-E53D38E2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18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267657-139E-7B5B-6F44-F3E23B82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1B790A-216B-2745-BC08-3A1B2DCEF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01E4D9-B8DD-13EB-1D99-5673CA96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74C1E4-4BB1-C258-C419-1497B832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B8C5EC7-3134-59B6-EC5C-75743F30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AEF8DD6-5B0E-E7A2-19FA-16AE366A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21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845951-E97D-8F33-F346-F077FE94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059737-A627-1917-05C1-68FDE1CA5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85C988-A9F4-5DC9-DB43-F222B921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D04AA1-0101-5285-3AC8-5D19290C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31F074-BA74-F79C-E10A-952B4289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0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F563A84-73BC-42AF-37E2-A36B63B47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A6D054F-87BE-3FF1-C1C3-D9715605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68FF4E-0992-C56C-4BEF-733ECC60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9984A9-C57A-A3F9-D304-C7AEEE77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4C4968-DA30-61A8-C540-1F968159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2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68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6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1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3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E4AD5BA-9E3A-779D-FAAF-D5FBC5D8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68A05A3-3A6F-68B5-34D6-FC2FB326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C13FF1-3DE8-227D-3038-04D41472D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8AD9DD-BEFC-922D-F181-A2BBD63B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AB0F65-D37E-AA04-060C-F9030819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C54F4EDE-83FB-AA48-D3B9-94C409CDB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8205713" y="2754712"/>
            <a:ext cx="6864204" cy="56211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37FBFF-9148-1807-776E-B65FFA40C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414"/>
            <a:ext cx="4467957" cy="22082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0F3DF80-322A-8585-7069-EEEA9753E60F}"/>
              </a:ext>
            </a:extLst>
          </p:cNvPr>
          <p:cNvSpPr txBox="1"/>
          <p:nvPr/>
        </p:nvSpPr>
        <p:spPr>
          <a:xfrm>
            <a:off x="643451" y="151465"/>
            <a:ext cx="10537901" cy="2344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6400" b="1" dirty="0" err="1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6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6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21F40A0-9239-9E79-95BB-D54B604D5EB7}"/>
              </a:ext>
            </a:extLst>
          </p:cNvPr>
          <p:cNvSpPr txBox="1"/>
          <p:nvPr/>
        </p:nvSpPr>
        <p:spPr>
          <a:xfrm>
            <a:off x="1431635" y="1147781"/>
            <a:ext cx="10206181" cy="1682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56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56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3978" y="2317501"/>
            <a:ext cx="864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 TƯỢNG HÌNH </a:t>
            </a:r>
          </a:p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TỪ TƯỢNG THANH</a:t>
            </a:r>
          </a:p>
        </p:txBody>
      </p:sp>
    </p:spTree>
    <p:extLst>
      <p:ext uri="{BB962C8B-B14F-4D97-AF65-F5344CB8AC3E}">
        <p14:creationId xmlns:p14="http://schemas.microsoft.com/office/powerpoint/2010/main" val="23093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4610" y="34806"/>
            <a:ext cx="11154670" cy="1123434"/>
          </a:xfrm>
          <a:prstGeom prst="roundRect">
            <a:avLst>
              <a:gd name="adj" fmla="val 50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280349" y="4082323"/>
            <a:ext cx="2773243" cy="2775677"/>
            <a:chOff x="-56565" y="497274"/>
            <a:chExt cx="2383094" cy="2383094"/>
          </a:xfrm>
        </p:grpSpPr>
        <p:pic>
          <p:nvPicPr>
            <p:cNvPr id="6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7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95902"/>
              </p:ext>
            </p:extLst>
          </p:nvPr>
        </p:nvGraphicFramePr>
        <p:xfrm>
          <a:off x="2404120" y="1237884"/>
          <a:ext cx="88114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6">
                  <a:extLst>
                    <a:ext uri="{9D8B030D-6E8A-4147-A177-3AD203B41FA5}">
                      <a16:colId xmlns:a16="http://schemas.microsoft.com/office/drawing/2014/main" val="561769391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val="627787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Ví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dụ</a:t>
                      </a:r>
                      <a:endParaRPr lang="en-US" sz="3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Tác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dụng</a:t>
                      </a:r>
                      <a:endParaRPr lang="en-US" sz="3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94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22690"/>
              </p:ext>
            </p:extLst>
          </p:nvPr>
        </p:nvGraphicFramePr>
        <p:xfrm>
          <a:off x="2404120" y="1727167"/>
          <a:ext cx="8811492" cy="235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6">
                  <a:extLst>
                    <a:ext uri="{9D8B030D-6E8A-4147-A177-3AD203B41FA5}">
                      <a16:colId xmlns:a16="http://schemas.microsoft.com/office/drawing/2014/main" val="561769391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val="627787131"/>
                    </a:ext>
                  </a:extLst>
                </a:gridCol>
              </a:tblGrid>
              <a:tr h="23551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9458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685711" y="1727167"/>
            <a:ext cx="4021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Chú bé loắt choắt</a:t>
            </a:r>
          </a:p>
          <a:p>
            <a:r>
              <a:rPr lang="vi-VN" sz="2800" b="1" dirty="0">
                <a:latin typeface="+mj-lt"/>
              </a:rPr>
              <a:t>Cái sắc xinh xinh</a:t>
            </a:r>
          </a:p>
          <a:p>
            <a:r>
              <a:rPr lang="vi-VN" sz="2800" b="1" dirty="0">
                <a:latin typeface="+mj-lt"/>
              </a:rPr>
              <a:t>Cái chân thoăn thoắt</a:t>
            </a:r>
          </a:p>
          <a:p>
            <a:r>
              <a:rPr lang="vi-VN" sz="2800" b="1" dirty="0">
                <a:latin typeface="+mj-lt"/>
              </a:rPr>
              <a:t>Cái đầu nghênh </a:t>
            </a:r>
            <a:r>
              <a:rPr lang="vi-VN" sz="2800" b="1" dirty="0" smtClean="0">
                <a:latin typeface="+mj-lt"/>
              </a:rPr>
              <a:t>nghênh</a:t>
            </a:r>
          </a:p>
          <a:p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         (</a:t>
            </a:r>
            <a:r>
              <a:rPr lang="vi-VN" sz="2800" b="1" i="1" dirty="0" smtClean="0">
                <a:latin typeface="+mj-lt"/>
              </a:rPr>
              <a:t> </a:t>
            </a:r>
            <a:r>
              <a:rPr lang="vi-VN" sz="2800" i="1" dirty="0" smtClean="0">
                <a:latin typeface="+mj-lt"/>
              </a:rPr>
              <a:t>Lượm </a:t>
            </a:r>
            <a:r>
              <a:rPr lang="vi-VN" sz="2800" dirty="0" smtClean="0">
                <a:latin typeface="+mj-lt"/>
              </a:rPr>
              <a:t>– Tố Hữu</a:t>
            </a:r>
            <a:r>
              <a:rPr lang="vi-VN" sz="2800" b="1" dirty="0" smtClean="0">
                <a:latin typeface="+mj-lt"/>
              </a:rPr>
              <a:t>)</a:t>
            </a:r>
            <a:endParaRPr lang="en-US" sz="2800" b="1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93646" y="2127844"/>
            <a:ext cx="1548937" cy="41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62638" y="2595597"/>
            <a:ext cx="1467657" cy="164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21019" y="3019368"/>
            <a:ext cx="18084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51328" y="3461995"/>
            <a:ext cx="2290617" cy="101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03067" y="1661926"/>
            <a:ext cx="4078969" cy="239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 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:</a:t>
            </a:r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l</a:t>
            </a:r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àm nổi bật hình dáng nhỏ bé, nhanh nhẹn, hồn nhiên, vui tươi của chú bé Lượm.</a:t>
            </a:r>
            <a:endParaRPr lang="en-US" sz="3000" b="1" dirty="0" smtClean="0">
              <a:solidFill>
                <a:srgbClr val="7030A0"/>
              </a:solidFill>
              <a:latin typeface="+mj-lt"/>
              <a:ea typeface="微软雅黑" panose="020B0503020204020204" pitchFamily="34" charset="-122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42118"/>
              </p:ext>
            </p:extLst>
          </p:nvPr>
        </p:nvGraphicFramePr>
        <p:xfrm>
          <a:off x="2404120" y="4064638"/>
          <a:ext cx="8799488" cy="215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744">
                  <a:extLst>
                    <a:ext uri="{9D8B030D-6E8A-4147-A177-3AD203B41FA5}">
                      <a16:colId xmlns:a16="http://schemas.microsoft.com/office/drawing/2014/main" val="3364441758"/>
                    </a:ext>
                  </a:extLst>
                </a:gridCol>
                <a:gridCol w="4399744">
                  <a:extLst>
                    <a:ext uri="{9D8B030D-6E8A-4147-A177-3AD203B41FA5}">
                      <a16:colId xmlns:a16="http://schemas.microsoft.com/office/drawing/2014/main" val="1148307380"/>
                    </a:ext>
                  </a:extLst>
                </a:gridCol>
              </a:tblGrid>
              <a:tr h="2153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22617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79971" y="4116443"/>
            <a:ext cx="445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phành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phạch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giòn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giã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Mèn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phiêu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lưu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kí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464020" y="5105493"/>
            <a:ext cx="1945179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74647" y="4159662"/>
            <a:ext cx="4333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Mèn</a:t>
            </a:r>
            <a:endParaRPr lang="en-US" sz="3200" b="1" dirty="0" smtClean="0">
              <a:solidFill>
                <a:srgbClr val="7B247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2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1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17239" y="0"/>
            <a:ext cx="9288247" cy="1016007"/>
          </a:xfrm>
          <a:prstGeom prst="roundRect">
            <a:avLst>
              <a:gd name="adj" fmla="val 22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52664"/>
              </p:ext>
            </p:extLst>
          </p:nvPr>
        </p:nvGraphicFramePr>
        <p:xfrm>
          <a:off x="917238" y="1357800"/>
          <a:ext cx="109090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722">
                  <a:extLst>
                    <a:ext uri="{9D8B030D-6E8A-4147-A177-3AD203B41FA5}">
                      <a16:colId xmlns:a16="http://schemas.microsoft.com/office/drawing/2014/main" val="3770233545"/>
                    </a:ext>
                  </a:extLst>
                </a:gridCol>
                <a:gridCol w="7193279">
                  <a:extLst>
                    <a:ext uri="{9D8B030D-6E8A-4147-A177-3AD203B41FA5}">
                      <a16:colId xmlns:a16="http://schemas.microsoft.com/office/drawing/2014/main" val="64135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9156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97560"/>
              </p:ext>
            </p:extLst>
          </p:nvPr>
        </p:nvGraphicFramePr>
        <p:xfrm>
          <a:off x="917235" y="1966120"/>
          <a:ext cx="10909003" cy="23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565">
                  <a:extLst>
                    <a:ext uri="{9D8B030D-6E8A-4147-A177-3AD203B41FA5}">
                      <a16:colId xmlns:a16="http://schemas.microsoft.com/office/drawing/2014/main" val="1172558422"/>
                    </a:ext>
                  </a:extLst>
                </a:gridCol>
                <a:gridCol w="7203438">
                  <a:extLst>
                    <a:ext uri="{9D8B030D-6E8A-4147-A177-3AD203B41FA5}">
                      <a16:colId xmlns:a16="http://schemas.microsoft.com/office/drawing/2014/main" val="3147062142"/>
                    </a:ext>
                  </a:extLst>
                </a:gridCol>
              </a:tblGrid>
              <a:tr h="2372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5C1A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5C1A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490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8080" y="2593852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3600" y="2028835"/>
            <a:ext cx="7152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=&gt;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gũi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quấn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21793"/>
              </p:ext>
            </p:extLst>
          </p:nvPr>
        </p:nvGraphicFramePr>
        <p:xfrm>
          <a:off x="843280" y="4338317"/>
          <a:ext cx="10982958" cy="215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389">
                  <a:extLst>
                    <a:ext uri="{9D8B030D-6E8A-4147-A177-3AD203B41FA5}">
                      <a16:colId xmlns:a16="http://schemas.microsoft.com/office/drawing/2014/main" val="309585001"/>
                    </a:ext>
                  </a:extLst>
                </a:gridCol>
                <a:gridCol w="7303569">
                  <a:extLst>
                    <a:ext uri="{9D8B030D-6E8A-4147-A177-3AD203B41FA5}">
                      <a16:colId xmlns:a16="http://schemas.microsoft.com/office/drawing/2014/main" val="2620749643"/>
                    </a:ext>
                  </a:extLst>
                </a:gridCol>
              </a:tblGrid>
              <a:tr h="2152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309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9830" y="4581881"/>
            <a:ext cx="332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ềm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0" y="4397998"/>
            <a:ext cx="71526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mềm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miêu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mềm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=&gt;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mới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rõ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trạng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trữ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91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17239" y="0"/>
            <a:ext cx="9288247" cy="1016007"/>
          </a:xfrm>
          <a:prstGeom prst="roundRect">
            <a:avLst>
              <a:gd name="adj" fmla="val 22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4981"/>
              </p:ext>
            </p:extLst>
          </p:nvPr>
        </p:nvGraphicFramePr>
        <p:xfrm>
          <a:off x="917238" y="1357800"/>
          <a:ext cx="109090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289">
                  <a:extLst>
                    <a:ext uri="{9D8B030D-6E8A-4147-A177-3AD203B41FA5}">
                      <a16:colId xmlns:a16="http://schemas.microsoft.com/office/drawing/2014/main" val="3770233545"/>
                    </a:ext>
                  </a:extLst>
                </a:gridCol>
                <a:gridCol w="6764712">
                  <a:extLst>
                    <a:ext uri="{9D8B030D-6E8A-4147-A177-3AD203B41FA5}">
                      <a16:colId xmlns:a16="http://schemas.microsoft.com/office/drawing/2014/main" val="64135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9156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5268"/>
              </p:ext>
            </p:extLst>
          </p:nvPr>
        </p:nvGraphicFramePr>
        <p:xfrm>
          <a:off x="917237" y="1936918"/>
          <a:ext cx="10909002" cy="438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054">
                  <a:extLst>
                    <a:ext uri="{9D8B030D-6E8A-4147-A177-3AD203B41FA5}">
                      <a16:colId xmlns:a16="http://schemas.microsoft.com/office/drawing/2014/main" val="325524995"/>
                    </a:ext>
                  </a:extLst>
                </a:gridCol>
                <a:gridCol w="6773948">
                  <a:extLst>
                    <a:ext uri="{9D8B030D-6E8A-4147-A177-3AD203B41FA5}">
                      <a16:colId xmlns:a16="http://schemas.microsoft.com/office/drawing/2014/main" val="1998469047"/>
                    </a:ext>
                  </a:extLst>
                </a:gridCol>
              </a:tblGrid>
              <a:tr h="438075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2135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8292" y="3514270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sóng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7632" y="2113280"/>
            <a:ext cx="6728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nhịp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ẩn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sóng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–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miều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-&gt;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2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65259" y="-1816297"/>
            <a:ext cx="5011986" cy="9090365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460276" y="2386563"/>
            <a:ext cx="6362298" cy="1149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uLnTx/>
                <a:uFillTx/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48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VẬN DỤNG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uLnTx/>
              <a:uFillTx/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667" b="1" i="0" u="none" strike="noStrike" kern="1200" cap="none" spc="0" normalizeH="0" baseline="0" noProof="0" dirty="0">
              <a:ln>
                <a:noFill/>
              </a:ln>
              <a:solidFill>
                <a:srgbClr val="54534D"/>
              </a:solidFill>
              <a:effectLst/>
              <a:uLnTx/>
              <a:uFillTx/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3739" y="0"/>
            <a:ext cx="10871199" cy="2124364"/>
          </a:xfrm>
          <a:prstGeom prst="roundRect">
            <a:avLst/>
          </a:prstGeom>
          <a:solidFill>
            <a:srgbClr val="E4D3E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364958" y="3985342"/>
            <a:ext cx="2868013" cy="2775677"/>
            <a:chOff x="-138002" y="497274"/>
            <a:chExt cx="2464532" cy="2383094"/>
          </a:xfrm>
        </p:grpSpPr>
        <p:pic>
          <p:nvPicPr>
            <p:cNvPr id="12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13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-138002" y="1489446"/>
              <a:ext cx="2464532" cy="8723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90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9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marL="0" lvl="1" algn="ctr" defTabSz="1219170"/>
              <a:r>
                <a:rPr lang="en-US" altLang="zh-CN" sz="90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dụng</a:t>
              </a:r>
              <a:endParaRPr lang="en-US" altLang="zh-CN" sz="9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038763" y="2124364"/>
            <a:ext cx="8645237" cy="4498108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458" y="2836820"/>
            <a:ext cx="7289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Kiểu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nghỉ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hè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qua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Dung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200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06290" y="2258919"/>
            <a:ext cx="5077230" cy="69764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5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B6D14FB-35D3-B2A3-DA00-901D1B9B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2"/>
            <a:ext cx="12192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9890" y="64655"/>
            <a:ext cx="4747492" cy="895927"/>
          </a:xfrm>
          <a:prstGeom prst="roundRect">
            <a:avLst>
              <a:gd name="adj" fmla="val 35859"/>
            </a:avLst>
          </a:prstGeom>
          <a:solidFill>
            <a:srgbClr val="FEE8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5D42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35" y="1034473"/>
            <a:ext cx="11804073" cy="56247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78400" y="1865745"/>
            <a:ext cx="87745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23673" y="3403599"/>
            <a:ext cx="87745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9672" y="3403599"/>
            <a:ext cx="1020619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80509" y="3814617"/>
            <a:ext cx="2022764" cy="923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3750211"/>
      </p:ext>
    </p:extLst>
  </p:cSld>
  <p:clrMapOvr>
    <a:masterClrMapping/>
  </p:clrMapOvr>
  <p:transition spd="slow" advTm="198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/>
          <a:stretch/>
        </p:blipFill>
        <p:spPr>
          <a:xfrm>
            <a:off x="0" y="-27384"/>
            <a:ext cx="12192000" cy="68823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4883992"/>
            <a:ext cx="3987856" cy="19709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76155" y="229553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400" spc="400" dirty="0">
                <a:solidFill>
                  <a:srgbClr val="000000">
                    <a:lumMod val="75000"/>
                    <a:lumOff val="25000"/>
                  </a:srgbClr>
                </a:solidFill>
                <a:latin typeface="华康雅宋体W9(P)" panose="02020900000000000000" pitchFamily="18" charset="-122"/>
                <a:ea typeface="华康雅宋体W9(P)" panose="02020900000000000000" pitchFamily="18" charset="-122"/>
                <a:sym typeface="微软雅黑" pitchFamily="34" charset="-122"/>
              </a:rPr>
              <a:t>THANK YOU</a:t>
            </a:r>
            <a:endParaRPr lang="zh-CN" altLang="en-US" sz="6400" spc="400" dirty="0">
              <a:solidFill>
                <a:srgbClr val="000000">
                  <a:lumMod val="75000"/>
                  <a:lumOff val="25000"/>
                </a:srgbClr>
              </a:solidFill>
              <a:latin typeface="华康雅宋体W9(P)" panose="02020900000000000000" pitchFamily="18" charset="-122"/>
              <a:ea typeface="华康雅宋体W9(P)" panose="02020900000000000000" pitchFamily="18" charset="-122"/>
              <a:sym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486099" y="2591428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7E658-FC51-628C-773C-AC6747624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8" y="741504"/>
            <a:ext cx="4876809" cy="48768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A16F3F-BF2D-E1D9-7630-D48DDD940D72}"/>
              </a:ext>
            </a:extLst>
          </p:cNvPr>
          <p:cNvGrpSpPr/>
          <p:nvPr/>
        </p:nvGrpSpPr>
        <p:grpSpPr>
          <a:xfrm>
            <a:off x="1678624" y="1509589"/>
            <a:ext cx="2688299" cy="1792199"/>
            <a:chOff x="1115616" y="342967"/>
            <a:chExt cx="2016224" cy="13441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06FF4F-9609-F4FB-A084-53B13A3AA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42967"/>
              <a:ext cx="2016224" cy="13441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B37A84-D890-3BE1-930A-44FCD181A90B}"/>
                </a:ext>
              </a:extLst>
            </p:cNvPr>
            <p:cNvSpPr txBox="1"/>
            <p:nvPr/>
          </p:nvSpPr>
          <p:spPr>
            <a:xfrm>
              <a:off x="1207797" y="787469"/>
              <a:ext cx="1728192" cy="377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6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F812F9C-C581-D393-6919-13CA107F4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05" y="-905898"/>
            <a:ext cx="5973861" cy="5973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AE0F32-B0B3-7886-FBE5-B919FA667BFF}"/>
              </a:ext>
            </a:extLst>
          </p:cNvPr>
          <p:cNvSpPr txBox="1"/>
          <p:nvPr/>
        </p:nvSpPr>
        <p:spPr>
          <a:xfrm>
            <a:off x="5903979" y="356660"/>
            <a:ext cx="448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133" dirty="0" smtClean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GIAO TIẾP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56CCF-968A-079E-7D37-328E4E5BCA57}"/>
              </a:ext>
            </a:extLst>
          </p:cNvPr>
          <p:cNvSpPr txBox="1"/>
          <p:nvPr/>
        </p:nvSpPr>
        <p:spPr>
          <a:xfrm>
            <a:off x="6080507" y="870131"/>
            <a:ext cx="4532075" cy="2677656"/>
          </a:xfrm>
          <a:prstGeom prst="rect">
            <a:avLst/>
          </a:prstGeom>
          <a:solidFill>
            <a:srgbClr val="C5A49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lang.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917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đủng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à!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917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miệng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à!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BE20A8B-6A8A-961E-2F32-DB988BCA39E9}"/>
              </a:ext>
            </a:extLst>
          </p:cNvPr>
          <p:cNvSpPr/>
          <p:nvPr/>
        </p:nvSpPr>
        <p:spPr>
          <a:xfrm>
            <a:off x="7454997" y="3562472"/>
            <a:ext cx="4416491" cy="2304256"/>
          </a:xfrm>
          <a:prstGeom prst="cloudCallout">
            <a:avLst>
              <a:gd name="adj1" fmla="val -42247"/>
              <a:gd name="adj2" fmla="val 71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03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65259" y="-1816297"/>
            <a:ext cx="5011986" cy="9090365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598822" y="2678323"/>
            <a:ext cx="6362298" cy="1087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altLang="zh-CN" sz="2667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44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TRI THỨC TIẾNG VIỆT</a:t>
            </a:r>
            <a:endParaRPr lang="zh-CN" altLang="en-US" sz="4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defTabSz="1219170"/>
            <a:endParaRPr lang="en-US" altLang="zh-CN" sz="2667" b="1" dirty="0">
              <a:solidFill>
                <a:srgbClr val="54534D"/>
              </a:solidFill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9716BF33-4205-DA6F-18CD-18CE18AD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15385"/>
              </p:ext>
            </p:extLst>
          </p:nvPr>
        </p:nvGraphicFramePr>
        <p:xfrm>
          <a:off x="2846936" y="829029"/>
          <a:ext cx="9003318" cy="51819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30401">
                  <a:extLst>
                    <a:ext uri="{9D8B030D-6E8A-4147-A177-3AD203B41FA5}">
                      <a16:colId xmlns:a16="http://schemas.microsoft.com/office/drawing/2014/main" val="227142503"/>
                    </a:ext>
                  </a:extLst>
                </a:gridCol>
                <a:gridCol w="3080581">
                  <a:extLst>
                    <a:ext uri="{9D8B030D-6E8A-4147-A177-3AD203B41FA5}">
                      <a16:colId xmlns:a16="http://schemas.microsoft.com/office/drawing/2014/main" val="4035421750"/>
                    </a:ext>
                  </a:extLst>
                </a:gridCol>
                <a:gridCol w="3092336">
                  <a:extLst>
                    <a:ext uri="{9D8B030D-6E8A-4147-A177-3AD203B41FA5}">
                      <a16:colId xmlns:a16="http://schemas.microsoft.com/office/drawing/2014/main" val="1982108867"/>
                    </a:ext>
                  </a:extLst>
                </a:gridCol>
              </a:tblGrid>
              <a:tr h="4421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vi-VN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tượng thanh, từ tượng hình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8861"/>
                  </a:ext>
                </a:extLst>
              </a:tr>
              <a:tr h="442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55566"/>
                  </a:ext>
                </a:extLst>
              </a:tr>
              <a:tr h="185961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68125"/>
                  </a:ext>
                </a:extLst>
              </a:tr>
              <a:tr h="1516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201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193315" y="3738637"/>
            <a:ext cx="2948783" cy="2925400"/>
            <a:chOff x="5716" y="393202"/>
            <a:chExt cx="2203667" cy="2167568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5" y="393202"/>
              <a:ext cx="2167568" cy="2167568"/>
            </a:xfrm>
            <a:prstGeom prst="rect">
              <a:avLst/>
            </a:prstGeom>
          </p:spPr>
        </p:pic>
        <p:sp>
          <p:nvSpPr>
            <p:cNvPr id="5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5716" y="1322942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thức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30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9716BF33-4205-DA6F-18CD-18CE18AD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28757"/>
              </p:ext>
            </p:extLst>
          </p:nvPr>
        </p:nvGraphicFramePr>
        <p:xfrm>
          <a:off x="2161310" y="83126"/>
          <a:ext cx="10030690" cy="65358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83957">
                  <a:extLst>
                    <a:ext uri="{9D8B030D-6E8A-4147-A177-3AD203B41FA5}">
                      <a16:colId xmlns:a16="http://schemas.microsoft.com/office/drawing/2014/main" val="227142503"/>
                    </a:ext>
                  </a:extLst>
                </a:gridCol>
                <a:gridCol w="3321136">
                  <a:extLst>
                    <a:ext uri="{9D8B030D-6E8A-4147-A177-3AD203B41FA5}">
                      <a16:colId xmlns:a16="http://schemas.microsoft.com/office/drawing/2014/main" val="4035421750"/>
                    </a:ext>
                  </a:extLst>
                </a:gridCol>
                <a:gridCol w="3725597">
                  <a:extLst>
                    <a:ext uri="{9D8B030D-6E8A-4147-A177-3AD203B41FA5}">
                      <a16:colId xmlns:a16="http://schemas.microsoft.com/office/drawing/2014/main" val="1982108867"/>
                    </a:ext>
                  </a:extLst>
                </a:gridCol>
              </a:tblGrid>
              <a:tr h="62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tượng thanh, từ tượng hình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8861"/>
                  </a:ext>
                </a:extLst>
              </a:tr>
              <a:tr h="502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(BT 2)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55566"/>
                  </a:ext>
                </a:extLst>
              </a:tr>
              <a:tr h="2299142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tượng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là từ gợi tả hình ảnh, dáng vẻ của sự vật.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Lom khom, thướt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tha, uyển chuyển, lon ton, hấp tấp, vội vã, ...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68125"/>
                  </a:ext>
                </a:extLst>
              </a:tr>
              <a:tr h="298382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lộp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độp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201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416122" y="3636179"/>
            <a:ext cx="2974596" cy="3221821"/>
            <a:chOff x="-56565" y="497274"/>
            <a:chExt cx="2383094" cy="2383094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5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thức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209309" y="1348509"/>
            <a:ext cx="3408218" cy="2475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1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83732" y="-1705772"/>
            <a:ext cx="5011986" cy="909036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TextBox 48"/>
          <p:cNvSpPr txBox="1"/>
          <p:nvPr/>
        </p:nvSpPr>
        <p:spPr>
          <a:xfrm>
            <a:off x="2543605" y="2201727"/>
            <a:ext cx="6362298" cy="2072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altLang="zh-CN" sz="2667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5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THỰC HÀNH </a:t>
            </a:r>
          </a:p>
          <a:p>
            <a:pPr algn="ctr" defTabSz="1219170"/>
            <a:r>
              <a:rPr lang="en-US" altLang="zh-CN" sz="5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TIẾNG </a:t>
            </a:r>
            <a:r>
              <a:rPr lang="en-US" altLang="zh-CN" sz="54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VIỆT</a:t>
            </a:r>
            <a:endParaRPr lang="zh-CN" altLang="en-US" sz="5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defTabSz="1219170"/>
            <a:endParaRPr lang="en-US" altLang="zh-CN" sz="2667" b="1" dirty="0">
              <a:solidFill>
                <a:srgbClr val="54534D"/>
              </a:solidFill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473389" y="3489321"/>
            <a:ext cx="3177459" cy="3177459"/>
            <a:chOff x="-56565" y="497274"/>
            <a:chExt cx="2383094" cy="2383094"/>
          </a:xfrm>
        </p:grpSpPr>
        <p:pic>
          <p:nvPicPr>
            <p:cNvPr id="7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8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05536" y="77231"/>
            <a:ext cx="9234755" cy="1400587"/>
          </a:xfrm>
          <a:prstGeom prst="roundRect">
            <a:avLst>
              <a:gd name="adj" fmla="val 44004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405536" cy="1722276"/>
            <a:chOff x="0" y="0"/>
            <a:chExt cx="1405536" cy="17222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05536" cy="1722276"/>
            </a:xfrm>
            <a:prstGeom prst="rect">
              <a:avLst/>
            </a:prstGeom>
            <a:solidFill>
              <a:schemeClr val="bg2">
                <a:lumMod val="90000"/>
                <a:alpha val="64000"/>
              </a:schemeClr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138545" y="537972"/>
              <a:ext cx="1266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2" y="1468581"/>
            <a:ext cx="8568217" cy="511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own Arrow 12"/>
          <p:cNvSpPr/>
          <p:nvPr/>
        </p:nvSpPr>
        <p:spPr>
          <a:xfrm>
            <a:off x="10224655" y="-1"/>
            <a:ext cx="2142835" cy="1801091"/>
          </a:xfrm>
          <a:prstGeom prst="downArrow">
            <a:avLst>
              <a:gd name="adj1" fmla="val 50000"/>
              <a:gd name="adj2" fmla="val 30149"/>
            </a:avLst>
          </a:prstGeom>
          <a:solidFill>
            <a:srgbClr val="FFE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92395"/>
              </p:ext>
            </p:extLst>
          </p:nvPr>
        </p:nvGraphicFramePr>
        <p:xfrm>
          <a:off x="2674771" y="2323994"/>
          <a:ext cx="8277968" cy="297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92">
                  <a:extLst>
                    <a:ext uri="{9D8B030D-6E8A-4147-A177-3AD203B41FA5}">
                      <a16:colId xmlns:a16="http://schemas.microsoft.com/office/drawing/2014/main" val="1460871408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val="4132027131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val="563042389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val="1663315193"/>
                    </a:ext>
                  </a:extLst>
                </a:gridCol>
              </a:tblGrid>
              <a:tr h="928307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92761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509976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69994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23837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8091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15025" y="1399110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166897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13491"/>
              </p:ext>
            </p:extLst>
          </p:nvPr>
        </p:nvGraphicFramePr>
        <p:xfrm>
          <a:off x="868215" y="1080548"/>
          <a:ext cx="11249893" cy="551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96">
                  <a:extLst>
                    <a:ext uri="{9D8B030D-6E8A-4147-A177-3AD203B41FA5}">
                      <a16:colId xmlns:a16="http://schemas.microsoft.com/office/drawing/2014/main" val="651807837"/>
                    </a:ext>
                  </a:extLst>
                </a:gridCol>
                <a:gridCol w="1623251">
                  <a:extLst>
                    <a:ext uri="{9D8B030D-6E8A-4147-A177-3AD203B41FA5}">
                      <a16:colId xmlns:a16="http://schemas.microsoft.com/office/drawing/2014/main" val="2346053934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val="3883608443"/>
                    </a:ext>
                  </a:extLst>
                </a:gridCol>
                <a:gridCol w="7084291">
                  <a:extLst>
                    <a:ext uri="{9D8B030D-6E8A-4147-A177-3AD203B41FA5}">
                      <a16:colId xmlns:a16="http://schemas.microsoft.com/office/drawing/2014/main" val="58945781"/>
                    </a:ext>
                  </a:extLst>
                </a:gridCol>
              </a:tblGrid>
              <a:tr h="100349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93797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Chòng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57894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09382"/>
                  </a:ext>
                </a:extLst>
              </a:tr>
              <a:tr h="70230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Nghênh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400" b="1" baseline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hợm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hĩnh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nể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68073"/>
                  </a:ext>
                </a:extLst>
              </a:tr>
              <a:tr h="486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Ồm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3709273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Phanh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phách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vuốt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94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071418" cy="1312864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-101600" y="217109"/>
            <a:ext cx="12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9461" y="267962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103062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270189" y="3985342"/>
            <a:ext cx="2773243" cy="2775677"/>
            <a:chOff x="-56565" y="497274"/>
            <a:chExt cx="2383094" cy="2383094"/>
          </a:xfrm>
        </p:grpSpPr>
        <p:pic>
          <p:nvPicPr>
            <p:cNvPr id="3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4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85" y="1343432"/>
            <a:ext cx="9798731" cy="4111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85" y="-1"/>
            <a:ext cx="881913" cy="10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-70285" y="34806"/>
            <a:ext cx="10223142" cy="1016007"/>
            <a:chOff x="-171885" y="65755"/>
            <a:chExt cx="10223142" cy="1016007"/>
          </a:xfrm>
          <a:solidFill>
            <a:srgbClr val="75C1A5"/>
          </a:solidFill>
        </p:grpSpPr>
        <p:sp>
          <p:nvSpPr>
            <p:cNvPr id="6" name="TextBox 5"/>
            <p:cNvSpPr txBox="1"/>
            <p:nvPr/>
          </p:nvSpPr>
          <p:spPr>
            <a:xfrm>
              <a:off x="-171885" y="94221"/>
              <a:ext cx="76301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3010" y="65755"/>
              <a:ext cx="9288247" cy="10160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87360" y="1696721"/>
            <a:ext cx="125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rích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280" y="2282489"/>
            <a:ext cx="1645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khiu</a:t>
            </a:r>
            <a:endParaRPr lang="en-US" sz="22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9600" y="2906503"/>
            <a:ext cx="924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ỉ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8120" y="3927004"/>
            <a:ext cx="141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5720" y="4419447"/>
            <a:ext cx="165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hấp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7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2.3|6.7|1.4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1297</Words>
  <Application>Microsoft Office PowerPoint</Application>
  <PresentationFormat>Widescreen</PresentationFormat>
  <Paragraphs>145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宋体</vt:lpstr>
      <vt:lpstr>#9Slide03 AmpleSoft</vt:lpstr>
      <vt:lpstr>#9Slide03 Arima Madurai Black</vt:lpstr>
      <vt:lpstr>Arial</vt:lpstr>
      <vt:lpstr>Calibri</vt:lpstr>
      <vt:lpstr>Calibri Light</vt:lpstr>
      <vt:lpstr>等线</vt:lpstr>
      <vt:lpstr>Symbol</vt:lpstr>
      <vt:lpstr>Times New Roman</vt:lpstr>
      <vt:lpstr>华康雅宋体W9</vt:lpstr>
      <vt:lpstr>华康雅宋体W9(P)</vt:lpstr>
      <vt:lpstr>汉仪娃娃篆简</vt:lpstr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3_Chủ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2023-06-25T14:12:43Z</dcterms:created>
  <dcterms:modified xsi:type="dcterms:W3CDTF">2023-07-05T11:09:07Z</dcterms:modified>
</cp:coreProperties>
</file>